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2" r:id="rId7"/>
    <p:sldId id="261" r:id="rId8"/>
    <p:sldId id="264" r:id="rId9"/>
    <p:sldId id="267" r:id="rId10"/>
    <p:sldId id="268" r:id="rId11"/>
    <p:sldId id="271" r:id="rId12"/>
    <p:sldId id="279" r:id="rId13"/>
  </p:sldIdLst>
  <p:sldSz cx="24387175" cy="13716000"/>
  <p:notesSz cx="13716000" cy="24387175"/>
  <p:embeddedFontLst>
    <p:embeddedFont>
      <p:font typeface="Inter" charset="0"/>
      <p:regular r:id="rId15"/>
      <p:bold r:id="rId16"/>
    </p:embeddedFont>
    <p:embeddedFont>
      <p:font typeface="Tomorrow" charset="0"/>
      <p:bold r:id="rId17"/>
      <p:bold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Algerian" pitchFamily="82" charset="0"/>
      <p:regular r:id="rId23"/>
    </p:embeddedFont>
    <p:embeddedFont>
      <p:font typeface="Arial Black" pitchFamily="34" charset="0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RYpkLVdUPUI3AI0lfrKQd/4aj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8" d="100"/>
          <a:sy n="38" d="100"/>
        </p:scale>
        <p:origin x="-516" y="-72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306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c17dbf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c17dbf5f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g2c17dbf5ff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17dbf5ff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2c17dbf5ff3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c17dbf5ff3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17dbf5ff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2c17dbf5ff3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2c17dbf5ff3_0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17dbf5ff3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2c17dbf5ff3_0_6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2c17dbf5ff3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c17dbf5f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g2c17dbf5ff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g2c17dbf5ff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c17dbf5f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2c17dbf5ff3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2c17dbf5ff3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17dbf5ff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2c17dbf5ff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c17dbf5ff3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7dbf5ff3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2c17dbf5ff3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c17dbf5ff3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17dbf5ff3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c17dbf5ff3_0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c17dbf5ff3_0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hyperlink" Target="https://unsplash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c17dbf5ff3_0_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23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2c17dbf5ff3_0_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2c17dbf5ff3_0_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2c17dbf5ff3_0_0"/>
          <p:cNvSpPr/>
          <p:nvPr/>
        </p:nvSpPr>
        <p:spPr>
          <a:xfrm>
            <a:off x="23370921" y="52578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g2c17dbf5ff3_0_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1159" y="0"/>
            <a:ext cx="10948768" cy="94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c17dbf5ff3_0_0"/>
          <p:cNvSpPr/>
          <p:nvPr/>
        </p:nvSpPr>
        <p:spPr>
          <a:xfrm>
            <a:off x="1098058" y="8458200"/>
            <a:ext cx="22757100" cy="3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1FFFF"/>
              </a:buClr>
              <a:buSzPts val="18800"/>
            </a:pPr>
            <a:r>
              <a:rPr lang="en-US" sz="9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Social Network Analysis Using Graphs and Priority Queues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2c17dbf5ff3_0_31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c17dbf5ff3_0_31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c17dbf5ff3_0_316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g2c17dbf5ff3_0_31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c17dbf5ff3_0_316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c17dbf5ff3_0_316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c17dbf5ff3_0_316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c17dbf5ff3_0_31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c17dbf5ff3_0_316"/>
          <p:cNvSpPr/>
          <p:nvPr/>
        </p:nvSpPr>
        <p:spPr>
          <a:xfrm>
            <a:off x="4305838" y="3403600"/>
            <a:ext cx="15762600" cy="6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c17dbf5ff3_0_316"/>
          <p:cNvSpPr/>
          <p:nvPr/>
        </p:nvSpPr>
        <p:spPr>
          <a:xfrm>
            <a:off x="4305838" y="3403600"/>
            <a:ext cx="15762600" cy="4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c17dbf5ff3_0_316"/>
          <p:cNvSpPr/>
          <p:nvPr/>
        </p:nvSpPr>
        <p:spPr>
          <a:xfrm>
            <a:off x="5442630" y="3403600"/>
            <a:ext cx="14505300" cy="4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6400"/>
            </a:pPr>
            <a:r>
              <a:rPr lang="en-US" sz="6400" b="1" dirty="0">
                <a:solidFill>
                  <a:srgbClr val="FFFFFF"/>
                </a:solidFill>
                <a:latin typeface="Tomorrow"/>
                <a:ea typeface="Tomorrow"/>
                <a:cs typeface="Tomorrow"/>
              </a:rPr>
              <a:t>Time Complexity, Limitations </a:t>
            </a:r>
            <a:endParaRPr sz="6400" b="1" dirty="0">
              <a:solidFill>
                <a:srgbClr val="FFFFFF"/>
              </a:solidFill>
              <a:latin typeface="Tomorrow"/>
              <a:ea typeface="Tomorrow"/>
              <a:cs typeface="Tomorrow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40187" y="5257800"/>
            <a:ext cx="8153273" cy="647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Time Complexity: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marL="457200" indent="-457200" algn="ctr">
              <a:buFont typeface="Arial" pitchFamily="34" charset="0"/>
              <a:buChar char="•"/>
            </a:pPr>
            <a:r>
              <a:rPr lang="en-US" sz="3200" dirty="0"/>
              <a:t>Add User: O(1)</a:t>
            </a:r>
          </a:p>
          <a:p>
            <a:pPr marL="457200" indent="-457200" algn="ctr">
              <a:buFont typeface="Arial" pitchFamily="34" charset="0"/>
              <a:buChar char="•"/>
            </a:pPr>
            <a:r>
              <a:rPr lang="en-US" sz="3200" dirty="0"/>
              <a:t>Add Friend: O(1)</a:t>
            </a:r>
          </a:p>
          <a:p>
            <a:pPr marL="457200" indent="-457200" algn="ctr">
              <a:buFont typeface="Arial" pitchFamily="34" charset="0"/>
              <a:buChar char="•"/>
            </a:pPr>
            <a:r>
              <a:rPr lang="en-US" sz="3200" dirty="0"/>
              <a:t>BFS: O(V + E)</a:t>
            </a:r>
          </a:p>
          <a:p>
            <a:pPr marL="457200" indent="-457200" algn="ctr">
              <a:buFont typeface="Arial" pitchFamily="34" charset="0"/>
              <a:buChar char="•"/>
            </a:pPr>
            <a:r>
              <a:rPr lang="en-US" sz="3200" dirty="0"/>
              <a:t>Mutual Friends: O(V)</a:t>
            </a:r>
          </a:p>
          <a:p>
            <a:pPr marL="457200" indent="-457200" algn="ctr">
              <a:buFont typeface="Arial" pitchFamily="34" charset="0"/>
              <a:buChar char="•"/>
            </a:pPr>
            <a:r>
              <a:rPr lang="en-US" sz="3200" dirty="0"/>
              <a:t>Recommendation: O(V log V)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184187" y="5257800"/>
            <a:ext cx="8153273" cy="647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Limitations: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marL="457200" indent="-457200" algn="ctr">
              <a:buFont typeface="Arial" pitchFamily="34" charset="0"/>
              <a:buChar char="•"/>
            </a:pPr>
            <a:r>
              <a:rPr lang="en-US" sz="3200" dirty="0"/>
              <a:t>Fixed number of users</a:t>
            </a:r>
          </a:p>
          <a:p>
            <a:pPr marL="457200" indent="-457200" algn="ctr">
              <a:buFont typeface="Arial" pitchFamily="34" charset="0"/>
              <a:buChar char="•"/>
            </a:pPr>
            <a:r>
              <a:rPr lang="en-US" sz="3200" dirty="0"/>
              <a:t>Console based interface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2c17dbf5ff3_0_43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c17dbf5ff3_0_43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c17dbf5ff3_0_43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c17dbf5ff3_0_43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2c17dbf5ff3_0_430"/>
          <p:cNvSpPr/>
          <p:nvPr/>
        </p:nvSpPr>
        <p:spPr>
          <a:xfrm>
            <a:off x="13450981" y="6692900"/>
            <a:ext cx="88743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This project demonstrates how graphs, BFS, and priority queues efficiently solve real world social network problems.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g2c17dbf5ff3_0_43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32" y="3251200"/>
            <a:ext cx="13768521" cy="81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c17dbf5ff3_0_430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84673" y="3594100"/>
            <a:ext cx="9894537" cy="64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c17dbf5ff3_0_430"/>
          <p:cNvSpPr/>
          <p:nvPr/>
        </p:nvSpPr>
        <p:spPr>
          <a:xfrm>
            <a:off x="5931641" y="1524000"/>
            <a:ext cx="128625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8000"/>
            </a:pPr>
            <a:r>
              <a:rPr lang="en-US" sz="80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Conclusion: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g2c17dbf5ff3_0_658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c17dbf5ff3_0_65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2c17dbf5ff3_0_658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0" name="Google Shape;700;g2c17dbf5ff3_0_658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2c17dbf5ff3_0_658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2c17dbf5ff3_0_658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2c17dbf5ff3_0_658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2c17dbf5ff3_0_658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2c17dbf5ff3_0_658"/>
          <p:cNvSpPr/>
          <p:nvPr/>
        </p:nvSpPr>
        <p:spPr>
          <a:xfrm>
            <a:off x="13264671" y="5784737"/>
            <a:ext cx="10614300" cy="27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THANK YOU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g2c17dbf5ff3_0_658"/>
          <p:cNvSpPr/>
          <p:nvPr/>
        </p:nvSpPr>
        <p:spPr>
          <a:xfrm rot="-5400000">
            <a:off x="22204446" y="8326937"/>
            <a:ext cx="36453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Credit | Image: </a:t>
            </a:r>
            <a:r>
              <a:rPr lang="en-US" sz="2400" b="0" i="0" u="sng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g2c17dbf5ff3_0_658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44756" y="2489200"/>
            <a:ext cx="11342518" cy="96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g2c17dbf5ff3_0_1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c17dbf5ff3_0_1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2c17dbf5ff3_0_12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g2c17dbf5ff3_0_1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2c17dbf5ff3_0_1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2c17dbf5ff3_0_1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g2c17dbf5ff3_0_12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2c17dbf5ff3_0_1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g2c17dbf5ff3_0_12"/>
          <p:cNvSpPr/>
          <p:nvPr/>
        </p:nvSpPr>
        <p:spPr>
          <a:xfrm>
            <a:off x="5000192" y="6921500"/>
            <a:ext cx="143994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0192" y="3048000"/>
            <a:ext cx="141275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Group members:</a:t>
            </a:r>
          </a:p>
          <a:p>
            <a:endParaRPr lang="en-US" sz="6000" b="1" dirty="0">
              <a:solidFill>
                <a:schemeClr val="accent5">
                  <a:lumMod val="75000"/>
                </a:schemeClr>
              </a:solidFill>
              <a:latin typeface="Arial Black" pitchFamily="34" charset="0"/>
            </a:endParaRPr>
          </a:p>
          <a:p>
            <a:pPr marL="857250" indent="-857250">
              <a:buFont typeface="Arial" pitchFamily="34" charset="0"/>
              <a:buChar char="•"/>
            </a:pPr>
            <a:r>
              <a:rPr lang="en-US" sz="60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Ifra</a:t>
            </a:r>
            <a:r>
              <a:rPr lang="en-US" sz="60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Abdullah </a:t>
            </a:r>
            <a:r>
              <a:rPr lang="en-US" sz="60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Khan</a:t>
            </a:r>
            <a:endParaRPr lang="en-US" sz="6000" b="1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6000" b="1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SECTION: </a:t>
            </a:r>
          </a:p>
          <a:p>
            <a:r>
              <a:rPr lang="en-US" sz="6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BSCS-EVE-3-B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2c17dbf5ff3_0_27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58" y="-3805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2c17dbf5ff3_0_27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2c17dbf5ff3_0_27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2c17dbf5ff3_0_27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2c17dbf5ff3_0_27"/>
          <p:cNvSpPr/>
          <p:nvPr/>
        </p:nvSpPr>
        <p:spPr>
          <a:xfrm>
            <a:off x="3454832" y="920750"/>
            <a:ext cx="18019200" cy="24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Tomorrow"/>
              <a:buNone/>
            </a:pPr>
            <a:r>
              <a:rPr lang="en-US" sz="12800" b="1" i="0" u="none" strike="noStrike" cap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TABLE OF CONTENTS</a:t>
            </a:r>
            <a:endParaRPr sz="1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g2c17dbf5ff3_0_27"/>
          <p:cNvSpPr/>
          <p:nvPr/>
        </p:nvSpPr>
        <p:spPr>
          <a:xfrm>
            <a:off x="1219352" y="4521200"/>
            <a:ext cx="7316100" cy="31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2c17dbf5ff3_0_27"/>
          <p:cNvSpPr/>
          <p:nvPr/>
        </p:nvSpPr>
        <p:spPr>
          <a:xfrm>
            <a:off x="1219352" y="4521200"/>
            <a:ext cx="1625700" cy="1625700"/>
          </a:xfrm>
          <a:prstGeom prst="roundRect">
            <a:avLst>
              <a:gd name="adj" fmla="val 781313"/>
            </a:avLst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2c17dbf5ff3_0_27"/>
          <p:cNvSpPr/>
          <p:nvPr/>
        </p:nvSpPr>
        <p:spPr>
          <a:xfrm>
            <a:off x="1568646" y="4864100"/>
            <a:ext cx="9273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g2c17dbf5ff3_0_27"/>
          <p:cNvSpPr/>
          <p:nvPr/>
        </p:nvSpPr>
        <p:spPr>
          <a:xfrm>
            <a:off x="1219352" y="6350000"/>
            <a:ext cx="73161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2c17dbf5ff3_0_27"/>
          <p:cNvSpPr/>
          <p:nvPr/>
        </p:nvSpPr>
        <p:spPr>
          <a:xfrm>
            <a:off x="1219352" y="6350000"/>
            <a:ext cx="75192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Introduction &amp; Problem Statement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2c17dbf5ff3_0_27"/>
          <p:cNvSpPr/>
          <p:nvPr/>
        </p:nvSpPr>
        <p:spPr>
          <a:xfrm>
            <a:off x="1219352" y="9156700"/>
            <a:ext cx="7316100" cy="31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2c17dbf5ff3_0_27"/>
          <p:cNvSpPr/>
          <p:nvPr/>
        </p:nvSpPr>
        <p:spPr>
          <a:xfrm>
            <a:off x="1219352" y="9156700"/>
            <a:ext cx="1625700" cy="16257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c17dbf5ff3_0_27"/>
          <p:cNvSpPr/>
          <p:nvPr/>
        </p:nvSpPr>
        <p:spPr>
          <a:xfrm>
            <a:off x="1511489" y="9499600"/>
            <a:ext cx="10416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g2c17dbf5ff3_0_27"/>
          <p:cNvSpPr/>
          <p:nvPr/>
        </p:nvSpPr>
        <p:spPr>
          <a:xfrm>
            <a:off x="1219352" y="10985500"/>
            <a:ext cx="73161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2c17dbf5ff3_0_27"/>
          <p:cNvSpPr/>
          <p:nvPr/>
        </p:nvSpPr>
        <p:spPr>
          <a:xfrm>
            <a:off x="1219352" y="10985500"/>
            <a:ext cx="75192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Graph Based System Design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2c17dbf5ff3_0_27"/>
          <p:cNvSpPr/>
          <p:nvPr/>
        </p:nvSpPr>
        <p:spPr>
          <a:xfrm>
            <a:off x="8535467" y="4521200"/>
            <a:ext cx="7316100" cy="31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c17dbf5ff3_0_27"/>
          <p:cNvSpPr/>
          <p:nvPr/>
        </p:nvSpPr>
        <p:spPr>
          <a:xfrm>
            <a:off x="8535467" y="4521200"/>
            <a:ext cx="1625700" cy="16257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c17dbf5ff3_0_27"/>
          <p:cNvSpPr/>
          <p:nvPr/>
        </p:nvSpPr>
        <p:spPr>
          <a:xfrm>
            <a:off x="8821253" y="4864100"/>
            <a:ext cx="10542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2c17dbf5ff3_0_27"/>
          <p:cNvSpPr/>
          <p:nvPr/>
        </p:nvSpPr>
        <p:spPr>
          <a:xfrm>
            <a:off x="8535467" y="6350000"/>
            <a:ext cx="73161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2c17dbf5ff3_0_27"/>
          <p:cNvSpPr/>
          <p:nvPr/>
        </p:nvSpPr>
        <p:spPr>
          <a:xfrm>
            <a:off x="8535467" y="6350000"/>
            <a:ext cx="75192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Objectives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2c17dbf5ff3_0_27"/>
          <p:cNvSpPr/>
          <p:nvPr/>
        </p:nvSpPr>
        <p:spPr>
          <a:xfrm>
            <a:off x="8535467" y="9156700"/>
            <a:ext cx="7316100" cy="31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2c17dbf5ff3_0_27"/>
          <p:cNvSpPr/>
          <p:nvPr/>
        </p:nvSpPr>
        <p:spPr>
          <a:xfrm>
            <a:off x="8535467" y="9156700"/>
            <a:ext cx="1625700" cy="1625700"/>
          </a:xfrm>
          <a:prstGeom prst="roundRect">
            <a:avLst>
              <a:gd name="adj" fmla="val 781313"/>
            </a:avLst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2c17dbf5ff3_0_27"/>
          <p:cNvSpPr/>
          <p:nvPr/>
        </p:nvSpPr>
        <p:spPr>
          <a:xfrm>
            <a:off x="8814902" y="9499600"/>
            <a:ext cx="1066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2c17dbf5ff3_0_27"/>
          <p:cNvSpPr/>
          <p:nvPr/>
        </p:nvSpPr>
        <p:spPr>
          <a:xfrm>
            <a:off x="8535467" y="10985500"/>
            <a:ext cx="73161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2c17dbf5ff3_0_27"/>
          <p:cNvSpPr/>
          <p:nvPr/>
        </p:nvSpPr>
        <p:spPr>
          <a:xfrm>
            <a:off x="8535467" y="10985500"/>
            <a:ext cx="75192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Core Functionalities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c17dbf5ff3_0_27"/>
          <p:cNvSpPr/>
          <p:nvPr/>
        </p:nvSpPr>
        <p:spPr>
          <a:xfrm>
            <a:off x="15851581" y="4521200"/>
            <a:ext cx="7316100" cy="31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c17dbf5ff3_0_27"/>
          <p:cNvSpPr/>
          <p:nvPr/>
        </p:nvSpPr>
        <p:spPr>
          <a:xfrm>
            <a:off x="15851581" y="4521200"/>
            <a:ext cx="1625700" cy="1625700"/>
          </a:xfrm>
          <a:prstGeom prst="roundRect">
            <a:avLst>
              <a:gd name="adj" fmla="val 781313"/>
            </a:avLst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2c17dbf5ff3_0_27"/>
          <p:cNvSpPr/>
          <p:nvPr/>
        </p:nvSpPr>
        <p:spPr>
          <a:xfrm>
            <a:off x="16131016" y="4864100"/>
            <a:ext cx="1066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05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2c17dbf5ff3_0_27"/>
          <p:cNvSpPr/>
          <p:nvPr/>
        </p:nvSpPr>
        <p:spPr>
          <a:xfrm>
            <a:off x="15851581" y="6350000"/>
            <a:ext cx="73161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2c17dbf5ff3_0_27"/>
          <p:cNvSpPr/>
          <p:nvPr/>
        </p:nvSpPr>
        <p:spPr>
          <a:xfrm>
            <a:off x="15851581" y="6350000"/>
            <a:ext cx="75192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Structures &amp; Algorithms Used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2c17dbf5ff3_0_27"/>
          <p:cNvSpPr/>
          <p:nvPr/>
        </p:nvSpPr>
        <p:spPr>
          <a:xfrm>
            <a:off x="15851581" y="9156700"/>
            <a:ext cx="7316100" cy="31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c17dbf5ff3_0_27"/>
          <p:cNvSpPr/>
          <p:nvPr/>
        </p:nvSpPr>
        <p:spPr>
          <a:xfrm>
            <a:off x="15851581" y="9156700"/>
            <a:ext cx="1625700" cy="16257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2c17dbf5ff3_0_27"/>
          <p:cNvSpPr/>
          <p:nvPr/>
        </p:nvSpPr>
        <p:spPr>
          <a:xfrm>
            <a:off x="16131016" y="9499600"/>
            <a:ext cx="1066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06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2c17dbf5ff3_0_27"/>
          <p:cNvSpPr/>
          <p:nvPr/>
        </p:nvSpPr>
        <p:spPr>
          <a:xfrm>
            <a:off x="15851581" y="10985500"/>
            <a:ext cx="73161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2c17dbf5ff3_0_27"/>
          <p:cNvSpPr/>
          <p:nvPr/>
        </p:nvSpPr>
        <p:spPr>
          <a:xfrm>
            <a:off x="15851581" y="10985500"/>
            <a:ext cx="75192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Time Complexity, Limitations &amp; Conclusion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c17dbf5ff3_0_7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6086" y="-21265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c17dbf5ff3_0_7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c17dbf5ff3_0_7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c17dbf5ff3_0_73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17dbf5ff3_0_73"/>
          <p:cNvSpPr/>
          <p:nvPr/>
        </p:nvSpPr>
        <p:spPr>
          <a:xfrm>
            <a:off x="2959469" y="2432050"/>
            <a:ext cx="20919515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8000"/>
            </a:pPr>
            <a:r>
              <a:rPr lang="en-US" sz="80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Introduction &amp; Problem Statement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c17dbf5ff3_0_73"/>
          <p:cNvSpPr/>
          <p:nvPr/>
        </p:nvSpPr>
        <p:spPr>
          <a:xfrm>
            <a:off x="2959470" y="6096000"/>
            <a:ext cx="88614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Social media platforms such as  Facebook , Instagram ,  and LinkedIn rely on efficient algorithms to manage millions of user connections.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2c17dbf5ff3_0_73"/>
          <p:cNvSpPr/>
          <p:nvPr/>
        </p:nvSpPr>
        <p:spPr>
          <a:xfrm>
            <a:off x="12701588" y="4737100"/>
            <a:ext cx="8861400" cy="49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Tomorrow"/>
                <a:ea typeface="Tomorrow"/>
                <a:cs typeface="Tomorrow"/>
                <a:sym typeface="Tomorrow"/>
              </a:rPr>
              <a:t>Key challenges addressed:</a:t>
            </a:r>
          </a:p>
          <a:p>
            <a:pPr lvl="0">
              <a:buClr>
                <a:srgbClr val="FFFFFF"/>
              </a:buClr>
              <a:buSzPts val="3200"/>
            </a:pP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lvl="0" indent="-457200">
              <a:buClr>
                <a:srgbClr val="FFFFFF"/>
              </a:buClr>
              <a:buSzPts val="3200"/>
              <a:buFont typeface="Arial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Efficient representation of users and friendships</a:t>
            </a:r>
          </a:p>
          <a:p>
            <a:pPr marL="457200" lvl="0" indent="-457200">
              <a:buClr>
                <a:srgbClr val="FFFFFF"/>
              </a:buClr>
              <a:buSzPts val="3200"/>
              <a:buFont typeface="Arial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Finding the shortest connection between users</a:t>
            </a:r>
          </a:p>
          <a:p>
            <a:pPr marL="457200" lvl="0" indent="-457200">
              <a:buClr>
                <a:srgbClr val="FFFFFF"/>
              </a:buClr>
              <a:buSzPts val="3200"/>
              <a:buFont typeface="Arial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Identifying mutual friends</a:t>
            </a:r>
          </a:p>
          <a:p>
            <a:pPr marL="457200" lvl="0" indent="-457200">
              <a:buClr>
                <a:srgbClr val="FFFFFF"/>
              </a:buClr>
              <a:buSzPts val="3200"/>
              <a:buFont typeface="Arial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Intelligent friend recommendation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2c17dbf5ff3_0_22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c17dbf5ff3_0_22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c17dbf5ff3_0_22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c17dbf5ff3_0_22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g2c17dbf5ff3_0_22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1330" y="1842276"/>
            <a:ext cx="23637654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c17dbf5ff3_0_220"/>
          <p:cNvSpPr/>
          <p:nvPr/>
        </p:nvSpPr>
        <p:spPr>
          <a:xfrm>
            <a:off x="381048" y="3606800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c17dbf5ff3_0_220"/>
          <p:cNvSpPr/>
          <p:nvPr/>
        </p:nvSpPr>
        <p:spPr>
          <a:xfrm>
            <a:off x="685886" y="5016500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c17dbf5ff3_0_220"/>
          <p:cNvSpPr/>
          <p:nvPr/>
        </p:nvSpPr>
        <p:spPr>
          <a:xfrm>
            <a:off x="685886" y="50165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c17dbf5ff3_0_220"/>
          <p:cNvSpPr/>
          <p:nvPr/>
        </p:nvSpPr>
        <p:spPr>
          <a:xfrm>
            <a:off x="685886" y="50165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c17dbf5ff3_0_220"/>
          <p:cNvSpPr/>
          <p:nvPr/>
        </p:nvSpPr>
        <p:spPr>
          <a:xfrm>
            <a:off x="685886" y="5164550"/>
            <a:ext cx="48732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</a:rPr>
              <a:t>To represent a social network using graphs</a:t>
            </a:r>
          </a:p>
        </p:txBody>
      </p:sp>
      <p:pic>
        <p:nvPicPr>
          <p:cNvPr id="258" name="Google Shape;258;g2c17dbf5ff3_0_220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41830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c17dbf5ff3_0_220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26518" y="7222083"/>
            <a:ext cx="1456422" cy="145624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c17dbf5ff3_0_220"/>
          <p:cNvSpPr/>
          <p:nvPr/>
        </p:nvSpPr>
        <p:spPr>
          <a:xfrm>
            <a:off x="685886" y="91694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c17dbf5ff3_0_220"/>
          <p:cNvSpPr/>
          <p:nvPr/>
        </p:nvSpPr>
        <p:spPr>
          <a:xfrm>
            <a:off x="685886" y="91694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c17dbf5ff3_0_220"/>
          <p:cNvSpPr/>
          <p:nvPr/>
        </p:nvSpPr>
        <p:spPr>
          <a:xfrm>
            <a:off x="618144" y="9918700"/>
            <a:ext cx="48732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Adventurers seek immortal artifact.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c17dbf5ff3_0_220"/>
          <p:cNvSpPr/>
          <p:nvPr/>
        </p:nvSpPr>
        <p:spPr>
          <a:xfrm>
            <a:off x="6477810" y="3606800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c17dbf5ff3_0_220"/>
          <p:cNvSpPr/>
          <p:nvPr/>
        </p:nvSpPr>
        <p:spPr>
          <a:xfrm>
            <a:off x="6782648" y="5016500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17dbf5ff3_0_220"/>
          <p:cNvSpPr/>
          <p:nvPr/>
        </p:nvSpPr>
        <p:spPr>
          <a:xfrm>
            <a:off x="6782648" y="50165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c17dbf5ff3_0_220"/>
          <p:cNvSpPr/>
          <p:nvPr/>
        </p:nvSpPr>
        <p:spPr>
          <a:xfrm>
            <a:off x="6782648" y="50165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c17dbf5ff3_0_220"/>
          <p:cNvSpPr/>
          <p:nvPr/>
        </p:nvSpPr>
        <p:spPr>
          <a:xfrm>
            <a:off x="6782648" y="5164550"/>
            <a:ext cx="48732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use BFS to find the shortest connection between users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2c17dbf5ff3_0_220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38592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c17dbf5ff3_0_220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41818" y="7340600"/>
            <a:ext cx="1192256" cy="119041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c17dbf5ff3_0_220"/>
          <p:cNvSpPr/>
          <p:nvPr/>
        </p:nvSpPr>
        <p:spPr>
          <a:xfrm>
            <a:off x="6782648" y="91694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c17dbf5ff3_0_220"/>
          <p:cNvSpPr/>
          <p:nvPr/>
        </p:nvSpPr>
        <p:spPr>
          <a:xfrm>
            <a:off x="6782648" y="91694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c17dbf5ff3_0_220"/>
          <p:cNvSpPr/>
          <p:nvPr/>
        </p:nvSpPr>
        <p:spPr>
          <a:xfrm>
            <a:off x="12574572" y="3606800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c17dbf5ff3_0_220"/>
          <p:cNvSpPr/>
          <p:nvPr/>
        </p:nvSpPr>
        <p:spPr>
          <a:xfrm>
            <a:off x="12879410" y="5016500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c17dbf5ff3_0_220"/>
          <p:cNvSpPr/>
          <p:nvPr/>
        </p:nvSpPr>
        <p:spPr>
          <a:xfrm>
            <a:off x="12879410" y="50165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c17dbf5ff3_0_220"/>
          <p:cNvSpPr/>
          <p:nvPr/>
        </p:nvSpPr>
        <p:spPr>
          <a:xfrm>
            <a:off x="12879410" y="50165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c17dbf5ff3_0_220"/>
          <p:cNvSpPr/>
          <p:nvPr/>
        </p:nvSpPr>
        <p:spPr>
          <a:xfrm>
            <a:off x="12811610" y="5323400"/>
            <a:ext cx="48732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calculate mutual friends between two users.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2c17dbf5ff3_0_220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435354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c17dbf5ff3_0_220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536942" y="7142162"/>
            <a:ext cx="1519452" cy="151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c17dbf5ff3_0_220"/>
          <p:cNvSpPr/>
          <p:nvPr/>
        </p:nvSpPr>
        <p:spPr>
          <a:xfrm>
            <a:off x="12879410" y="91694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c17dbf5ff3_0_220"/>
          <p:cNvSpPr/>
          <p:nvPr/>
        </p:nvSpPr>
        <p:spPr>
          <a:xfrm>
            <a:off x="12879410" y="91694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c17dbf5ff3_0_220"/>
          <p:cNvSpPr/>
          <p:nvPr/>
        </p:nvSpPr>
        <p:spPr>
          <a:xfrm>
            <a:off x="18671334" y="3606800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c17dbf5ff3_0_220"/>
          <p:cNvSpPr/>
          <p:nvPr/>
        </p:nvSpPr>
        <p:spPr>
          <a:xfrm>
            <a:off x="18976172" y="5016500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c17dbf5ff3_0_220"/>
          <p:cNvSpPr/>
          <p:nvPr/>
        </p:nvSpPr>
        <p:spPr>
          <a:xfrm>
            <a:off x="18976172" y="50165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c17dbf5ff3_0_220"/>
          <p:cNvSpPr/>
          <p:nvPr/>
        </p:nvSpPr>
        <p:spPr>
          <a:xfrm>
            <a:off x="18976172" y="50165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c17dbf5ff3_0_220"/>
          <p:cNvSpPr/>
          <p:nvPr/>
        </p:nvSpPr>
        <p:spPr>
          <a:xfrm>
            <a:off x="18976172" y="5362714"/>
            <a:ext cx="48732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 recommend friends using a priority queue (Max Heap)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2c17dbf5ff3_0_220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32116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c17dbf5ff3_0_220" descr=" 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599860" y="7137400"/>
            <a:ext cx="1490319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c17dbf5ff3_0_220"/>
          <p:cNvSpPr/>
          <p:nvPr/>
        </p:nvSpPr>
        <p:spPr>
          <a:xfrm>
            <a:off x="18976172" y="91694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c17dbf5ff3_0_220"/>
          <p:cNvSpPr/>
          <p:nvPr/>
        </p:nvSpPr>
        <p:spPr>
          <a:xfrm>
            <a:off x="18976172" y="916940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c17dbf5ff3_0_220"/>
          <p:cNvSpPr/>
          <p:nvPr/>
        </p:nvSpPr>
        <p:spPr>
          <a:xfrm>
            <a:off x="1994149" y="2146300"/>
            <a:ext cx="2133900" cy="2133600"/>
          </a:xfrm>
          <a:prstGeom prst="roundRect">
            <a:avLst>
              <a:gd name="adj" fmla="val 198429"/>
            </a:avLst>
          </a:prstGeom>
          <a:solidFill>
            <a:srgbClr val="01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c17dbf5ff3_0_220"/>
          <p:cNvSpPr/>
          <p:nvPr/>
        </p:nvSpPr>
        <p:spPr>
          <a:xfrm>
            <a:off x="2692737" y="2603500"/>
            <a:ext cx="10755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1240"/>
              </a:buClr>
              <a:buSzPts val="8000"/>
              <a:buFont typeface="Tomorrow"/>
              <a:buNone/>
            </a:pPr>
            <a:r>
              <a:rPr lang="en-US" sz="8000" b="1" dirty="0">
                <a:solidFill>
                  <a:srgbClr val="011240"/>
                </a:solidFill>
                <a:latin typeface="Tomorrow"/>
                <a:ea typeface="Calibri"/>
                <a:cs typeface="Calibri"/>
                <a:sym typeface="Tomorrow"/>
              </a:rPr>
              <a:t>-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17dbf5ff3_0_220"/>
          <p:cNvSpPr/>
          <p:nvPr/>
        </p:nvSpPr>
        <p:spPr>
          <a:xfrm>
            <a:off x="8090911" y="2146300"/>
            <a:ext cx="2133900" cy="2133600"/>
          </a:xfrm>
          <a:prstGeom prst="roundRect">
            <a:avLst>
              <a:gd name="adj" fmla="val 198429"/>
            </a:avLst>
          </a:prstGeom>
          <a:solidFill>
            <a:srgbClr val="01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c17dbf5ff3_0_220"/>
          <p:cNvSpPr/>
          <p:nvPr/>
        </p:nvSpPr>
        <p:spPr>
          <a:xfrm>
            <a:off x="8643430" y="2603500"/>
            <a:ext cx="13674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1240"/>
              </a:buClr>
              <a:buSzPts val="8000"/>
              <a:buFont typeface="Tomorrow"/>
              <a:buNone/>
            </a:pPr>
            <a:r>
              <a:rPr lang="en-US" sz="8000" b="1" dirty="0">
                <a:solidFill>
                  <a:srgbClr val="011240"/>
                </a:solidFill>
                <a:latin typeface="Tomorrow"/>
                <a:ea typeface="Calibri"/>
                <a:cs typeface="Calibri"/>
                <a:sym typeface="Tomorrow"/>
              </a:rPr>
              <a:t>D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2c17dbf5ff3_0_220"/>
          <p:cNvSpPr/>
          <p:nvPr/>
        </p:nvSpPr>
        <p:spPr>
          <a:xfrm>
            <a:off x="14187673" y="2146300"/>
            <a:ext cx="2133900" cy="2133600"/>
          </a:xfrm>
          <a:prstGeom prst="roundRect">
            <a:avLst>
              <a:gd name="adj" fmla="val 198429"/>
            </a:avLst>
          </a:prstGeom>
          <a:solidFill>
            <a:srgbClr val="01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2c17dbf5ff3_0_220"/>
          <p:cNvSpPr/>
          <p:nvPr/>
        </p:nvSpPr>
        <p:spPr>
          <a:xfrm>
            <a:off x="14867208" y="2603500"/>
            <a:ext cx="11136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1240"/>
              </a:buClr>
              <a:buSzPts val="8000"/>
              <a:buFont typeface="Tomorrow"/>
              <a:buNone/>
            </a:pPr>
            <a:r>
              <a:rPr lang="en-US" sz="8000" b="1" dirty="0">
                <a:solidFill>
                  <a:srgbClr val="011240"/>
                </a:solidFill>
                <a:latin typeface="Tomorrow"/>
                <a:ea typeface="Calibri"/>
                <a:cs typeface="Calibri"/>
                <a:sym typeface="Tomorrow"/>
              </a:rPr>
              <a:t>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c17dbf5ff3_0_220"/>
          <p:cNvSpPr/>
          <p:nvPr/>
        </p:nvSpPr>
        <p:spPr>
          <a:xfrm>
            <a:off x="20284435" y="2146300"/>
            <a:ext cx="2133900" cy="2133600"/>
          </a:xfrm>
          <a:prstGeom prst="roundRect">
            <a:avLst>
              <a:gd name="adj" fmla="val 198429"/>
            </a:avLst>
          </a:prstGeom>
          <a:solidFill>
            <a:srgbClr val="01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c17dbf5ff3_0_220"/>
          <p:cNvSpPr/>
          <p:nvPr/>
        </p:nvSpPr>
        <p:spPr>
          <a:xfrm>
            <a:off x="21040180" y="2603500"/>
            <a:ext cx="9612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1240"/>
              </a:buClr>
              <a:buSzPts val="8000"/>
              <a:buFont typeface="Tomorrow"/>
              <a:buNone/>
            </a:pPr>
            <a:r>
              <a:rPr lang="en-US" sz="8000" b="1" dirty="0">
                <a:solidFill>
                  <a:srgbClr val="011240"/>
                </a:solidFill>
                <a:latin typeface="Tomorrow"/>
                <a:ea typeface="Calibri"/>
                <a:cs typeface="Calibri"/>
                <a:sym typeface="Tomorrow"/>
              </a:rPr>
              <a:t>A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7033" y="914400"/>
            <a:ext cx="786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OBJECTIVES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276" y="155028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g2c17dbf5ff3_0_125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4514" y="1384300"/>
            <a:ext cx="5966698" cy="443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c17dbf5ff3_0_125"/>
          <p:cNvSpPr/>
          <p:nvPr/>
        </p:nvSpPr>
        <p:spPr>
          <a:xfrm>
            <a:off x="7926387" y="2343100"/>
            <a:ext cx="13806600" cy="53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Structures Used.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80706"/>
              </p:ext>
            </p:extLst>
          </p:nvPr>
        </p:nvGraphicFramePr>
        <p:xfrm>
          <a:off x="3201987" y="5022847"/>
          <a:ext cx="18059400" cy="602865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029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29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2075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 STRUCTURE</a:t>
                      </a:r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PURPOSE</a:t>
                      </a:r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23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Array</a:t>
                      </a:r>
                    </a:p>
                    <a:p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Store user names</a:t>
                      </a:r>
                    </a:p>
                    <a:p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2376">
                <a:tc>
                  <a:txBody>
                    <a:bodyPr/>
                    <a:lstStyle/>
                    <a:p>
                      <a:r>
                        <a:rPr lang="en-US" sz="2800" dirty="0"/>
                        <a:t>Linked List</a:t>
                      </a:r>
                    </a:p>
                    <a:p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Adjacency list representation</a:t>
                      </a:r>
                    </a:p>
                    <a:p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308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Graph</a:t>
                      </a:r>
                    </a:p>
                    <a:p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Represent user connections</a:t>
                      </a:r>
                    </a:p>
                    <a:p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423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Queue</a:t>
                      </a:r>
                    </a:p>
                    <a:p>
                      <a:endParaRPr lang="en-US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Breadth First Search (BFS)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42376">
                <a:tc>
                  <a:txBody>
                    <a:bodyPr/>
                    <a:lstStyle/>
                    <a:p>
                      <a:r>
                        <a:rPr lang="en-US" sz="2800" dirty="0"/>
                        <a:t>Max 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Friend 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c17dbf5ff3_0_104"/>
          <p:cNvSpPr/>
          <p:nvPr/>
        </p:nvSpPr>
        <p:spPr>
          <a:xfrm>
            <a:off x="2934067" y="9194800"/>
            <a:ext cx="8129100" cy="1955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c17dbf5ff3_0_104"/>
          <p:cNvSpPr/>
          <p:nvPr/>
        </p:nvSpPr>
        <p:spPr>
          <a:xfrm>
            <a:off x="3696162" y="9499600"/>
            <a:ext cx="725265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Undirected graph using adjacency lists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c17dbf5ff3_0_104"/>
          <p:cNvSpPr/>
          <p:nvPr/>
        </p:nvSpPr>
        <p:spPr>
          <a:xfrm>
            <a:off x="2819711" y="4191000"/>
            <a:ext cx="8243455" cy="19812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c17dbf5ff3_0_104"/>
          <p:cNvSpPr/>
          <p:nvPr/>
        </p:nvSpPr>
        <p:spPr>
          <a:xfrm>
            <a:off x="14086061" y="9499600"/>
            <a:ext cx="697131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Efficient for sparse networks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c17dbf5ff3_0_104"/>
          <p:cNvSpPr/>
          <p:nvPr/>
        </p:nvSpPr>
        <p:spPr>
          <a:xfrm>
            <a:off x="13323965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3696162" y="914400"/>
            <a:ext cx="9259425" cy="1435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Graph-Based System Design</a:t>
            </a:r>
          </a:p>
        </p:txBody>
      </p:sp>
      <p:sp>
        <p:nvSpPr>
          <p:cNvPr id="21" name="Google Shape;138;g2c17dbf5ff3_0_104"/>
          <p:cNvSpPr/>
          <p:nvPr/>
        </p:nvSpPr>
        <p:spPr>
          <a:xfrm>
            <a:off x="12928271" y="9093400"/>
            <a:ext cx="8129100" cy="20572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8;g2c17dbf5ff3_0_104"/>
          <p:cNvSpPr/>
          <p:nvPr/>
        </p:nvSpPr>
        <p:spPr>
          <a:xfrm>
            <a:off x="13323965" y="4191000"/>
            <a:ext cx="8129100" cy="1752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3;g2c17dbf5ff3_0_104"/>
          <p:cNvSpPr/>
          <p:nvPr/>
        </p:nvSpPr>
        <p:spPr>
          <a:xfrm>
            <a:off x="2934068" y="4394100"/>
            <a:ext cx="8014744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</a:rPr>
              <a:t>Users are represented as nodes</a:t>
            </a:r>
            <a:endParaRPr sz="4800" b="1" dirty="0">
              <a:solidFill>
                <a:srgbClr val="FFFFFF"/>
              </a:solidFill>
              <a:latin typeface="Tomorrow"/>
              <a:ea typeface="Tomorrow"/>
              <a:cs typeface="Tomorrow"/>
              <a:sym typeface="Calibri"/>
            </a:endParaRPr>
          </a:p>
        </p:txBody>
      </p:sp>
      <p:sp>
        <p:nvSpPr>
          <p:cNvPr id="24" name="Google Shape;133;g2c17dbf5ff3_0_104"/>
          <p:cNvSpPr/>
          <p:nvPr/>
        </p:nvSpPr>
        <p:spPr>
          <a:xfrm>
            <a:off x="13798425" y="4371328"/>
            <a:ext cx="765464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Friendships are represented as edges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2c17dbf5ff3_0_16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c17dbf5ff3_0_16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c17dbf5ff3_0_16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c17dbf5ff3_0_165"/>
          <p:cNvSpPr/>
          <p:nvPr/>
        </p:nvSpPr>
        <p:spPr>
          <a:xfrm>
            <a:off x="1917940" y="1397000"/>
            <a:ext cx="208899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8000"/>
            </a:pPr>
            <a:r>
              <a:rPr lang="en-US" sz="80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Core Functionalities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c17dbf5ff3_0_16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c17dbf5ff3_0_165"/>
          <p:cNvSpPr/>
          <p:nvPr/>
        </p:nvSpPr>
        <p:spPr>
          <a:xfrm>
            <a:off x="3734267" y="3594100"/>
            <a:ext cx="8459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g2c17dbf5ff3_0_16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4267" y="3594100"/>
            <a:ext cx="1027303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c17dbf5ff3_0_165"/>
          <p:cNvSpPr/>
          <p:nvPr/>
        </p:nvSpPr>
        <p:spPr>
          <a:xfrm>
            <a:off x="3734267" y="4914900"/>
            <a:ext cx="8459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c17dbf5ff3_0_165"/>
          <p:cNvSpPr/>
          <p:nvPr/>
        </p:nvSpPr>
        <p:spPr>
          <a:xfrm>
            <a:off x="3734267" y="4914900"/>
            <a:ext cx="85947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Add users and friendships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c17dbf5ff3_0_165"/>
          <p:cNvSpPr/>
          <p:nvPr/>
        </p:nvSpPr>
        <p:spPr>
          <a:xfrm>
            <a:off x="3734267" y="6946900"/>
            <a:ext cx="8459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g2c17dbf5ff3_0_16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34267" y="6946900"/>
            <a:ext cx="1050011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c17dbf5ff3_0_165"/>
          <p:cNvSpPr/>
          <p:nvPr/>
        </p:nvSpPr>
        <p:spPr>
          <a:xfrm>
            <a:off x="3734267" y="8267700"/>
            <a:ext cx="8459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c17dbf5ff3_0_165"/>
          <p:cNvSpPr/>
          <p:nvPr/>
        </p:nvSpPr>
        <p:spPr>
          <a:xfrm>
            <a:off x="3734267" y="8267700"/>
            <a:ext cx="85947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Prevent duplicate and self-friendship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c17dbf5ff3_0_165"/>
          <p:cNvSpPr/>
          <p:nvPr/>
        </p:nvSpPr>
        <p:spPr>
          <a:xfrm>
            <a:off x="3734267" y="10299700"/>
            <a:ext cx="8459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g2c17dbf5ff3_0_16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34267" y="10299700"/>
            <a:ext cx="90898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c17dbf5ff3_0_165"/>
          <p:cNvSpPr/>
          <p:nvPr/>
        </p:nvSpPr>
        <p:spPr>
          <a:xfrm>
            <a:off x="3734267" y="11620500"/>
            <a:ext cx="84594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c17dbf5ff3_0_165"/>
          <p:cNvSpPr/>
          <p:nvPr/>
        </p:nvSpPr>
        <p:spPr>
          <a:xfrm>
            <a:off x="3734267" y="11620500"/>
            <a:ext cx="85947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Find shortest connection using BFS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13;g2c17dbf5ff3_0_165"/>
          <p:cNvSpPr/>
          <p:nvPr/>
        </p:nvSpPr>
        <p:spPr>
          <a:xfrm>
            <a:off x="13455256" y="4779400"/>
            <a:ext cx="85947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Identify mutual friends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09;g2c17dbf5ff3_0_165"/>
          <p:cNvSpPr/>
          <p:nvPr/>
        </p:nvSpPr>
        <p:spPr>
          <a:xfrm>
            <a:off x="13483119" y="8199900"/>
            <a:ext cx="85947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Generate friend recommendations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07;g2c17dbf5ff3_0_16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55256" y="3539359"/>
            <a:ext cx="1050011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03;g2c17dbf5ff3_0_16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1229" y="6858000"/>
            <a:ext cx="1027303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1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17dbf5ff3_0_286"/>
          <p:cNvSpPr/>
          <p:nvPr/>
        </p:nvSpPr>
        <p:spPr>
          <a:xfrm>
            <a:off x="11431587" y="1943100"/>
            <a:ext cx="1209175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600"/>
            </a:pPr>
            <a:r>
              <a:rPr lang="en-US" sz="5400" b="1" dirty="0">
                <a:solidFill>
                  <a:srgbClr val="FFFFFF"/>
                </a:solidFill>
                <a:latin typeface="Tomorrow"/>
                <a:ea typeface="Tomorrow"/>
                <a:cs typeface="Tomorrow"/>
              </a:rPr>
              <a:t>Friend Recommendation Logic</a:t>
            </a:r>
            <a:endParaRPr sz="5400" b="1" dirty="0">
              <a:solidFill>
                <a:srgbClr val="FFFFFF"/>
              </a:solidFill>
              <a:latin typeface="Tomorrow"/>
              <a:ea typeface="Tomorrow"/>
              <a:cs typeface="Tomorrow"/>
              <a:sym typeface="Calibri"/>
            </a:endParaRPr>
          </a:p>
        </p:txBody>
      </p:sp>
      <p:sp>
        <p:nvSpPr>
          <p:cNvPr id="319" name="Google Shape;319;g2c17dbf5ff3_0_286"/>
          <p:cNvSpPr/>
          <p:nvPr/>
        </p:nvSpPr>
        <p:spPr>
          <a:xfrm>
            <a:off x="12739692" y="4737100"/>
            <a:ext cx="100089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c17dbf5ff3_0_286"/>
          <p:cNvSpPr/>
          <p:nvPr/>
        </p:nvSpPr>
        <p:spPr>
          <a:xfrm>
            <a:off x="12739692" y="4737100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17dbf5ff3_0_286"/>
          <p:cNvSpPr/>
          <p:nvPr/>
        </p:nvSpPr>
        <p:spPr>
          <a:xfrm>
            <a:off x="12739692" y="4737100"/>
            <a:ext cx="3848700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c17dbf5ff3_0_286"/>
          <p:cNvSpPr/>
          <p:nvPr/>
        </p:nvSpPr>
        <p:spPr>
          <a:xfrm>
            <a:off x="13501788" y="5041900"/>
            <a:ext cx="26631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17dbf5ff3_0_286"/>
          <p:cNvSpPr/>
          <p:nvPr/>
        </p:nvSpPr>
        <p:spPr>
          <a:xfrm>
            <a:off x="16791499" y="4845050"/>
            <a:ext cx="59571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c17dbf5ff3_0_286"/>
          <p:cNvSpPr/>
          <p:nvPr/>
        </p:nvSpPr>
        <p:spPr>
          <a:xfrm>
            <a:off x="12739692" y="7175500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c17dbf5ff3_0_286"/>
          <p:cNvSpPr/>
          <p:nvPr/>
        </p:nvSpPr>
        <p:spPr>
          <a:xfrm>
            <a:off x="12739692" y="7175500"/>
            <a:ext cx="3963000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c17dbf5ff3_0_286"/>
          <p:cNvSpPr/>
          <p:nvPr/>
        </p:nvSpPr>
        <p:spPr>
          <a:xfrm>
            <a:off x="16905813" y="7251700"/>
            <a:ext cx="5842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c17dbf5ff3_0_286"/>
          <p:cNvSpPr/>
          <p:nvPr/>
        </p:nvSpPr>
        <p:spPr>
          <a:xfrm>
            <a:off x="16905813" y="7580855"/>
            <a:ext cx="59781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Mutual friends are counted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c17dbf5ff3_0_286"/>
          <p:cNvSpPr/>
          <p:nvPr/>
        </p:nvSpPr>
        <p:spPr>
          <a:xfrm>
            <a:off x="12739692" y="9613900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c17dbf5ff3_0_286"/>
          <p:cNvSpPr/>
          <p:nvPr/>
        </p:nvSpPr>
        <p:spPr>
          <a:xfrm>
            <a:off x="12739692" y="9613900"/>
            <a:ext cx="3988200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c17dbf5ff3_0_286"/>
          <p:cNvSpPr/>
          <p:nvPr/>
        </p:nvSpPr>
        <p:spPr>
          <a:xfrm>
            <a:off x="16931216" y="9721850"/>
            <a:ext cx="58173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c17dbf5ff3_0_286"/>
          <p:cNvSpPr/>
          <p:nvPr/>
        </p:nvSpPr>
        <p:spPr>
          <a:xfrm>
            <a:off x="16967114" y="9613900"/>
            <a:ext cx="59529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Candidates are inserted into a Max Heap and Users with the highest mutual friends are recommended first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2c17dbf5ff3_0_286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265" y="2549505"/>
            <a:ext cx="10694737" cy="106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31;g2c17dbf5ff3_0_286"/>
          <p:cNvSpPr/>
          <p:nvPr/>
        </p:nvSpPr>
        <p:spPr>
          <a:xfrm>
            <a:off x="16727982" y="5056452"/>
            <a:ext cx="59781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Non-friends are evaluated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331;g2c17dbf5ff3_0_286"/>
          <p:cNvSpPr/>
          <p:nvPr/>
        </p:nvSpPr>
        <p:spPr>
          <a:xfrm>
            <a:off x="12955587" y="5058562"/>
            <a:ext cx="2881308" cy="114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31;g2c17dbf5ff3_0_286"/>
          <p:cNvSpPr/>
          <p:nvPr/>
        </p:nvSpPr>
        <p:spPr>
          <a:xfrm>
            <a:off x="12955587" y="7531440"/>
            <a:ext cx="2881308" cy="114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31;g2c17dbf5ff3_0_286"/>
          <p:cNvSpPr/>
          <p:nvPr/>
        </p:nvSpPr>
        <p:spPr>
          <a:xfrm>
            <a:off x="12920388" y="9943613"/>
            <a:ext cx="2881308" cy="114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328</Words>
  <Application>Microsoft Office PowerPoint</Application>
  <PresentationFormat>Custom</PresentationFormat>
  <Paragraphs>97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Inter</vt:lpstr>
      <vt:lpstr>Tomorrow</vt:lpstr>
      <vt:lpstr>Calibri</vt:lpstr>
      <vt:lpstr>Algerian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Al Syed Computers</cp:lastModifiedBy>
  <cp:revision>9</cp:revision>
  <dcterms:created xsi:type="dcterms:W3CDTF">2024-03-11T09:33:37Z</dcterms:created>
  <dcterms:modified xsi:type="dcterms:W3CDTF">2025-12-29T12:50:36Z</dcterms:modified>
</cp:coreProperties>
</file>